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2" r:id="rId1"/>
  </p:sldMasterIdLst>
  <p:notesMasterIdLst>
    <p:notesMasterId r:id="rId15"/>
  </p:notesMasterIdLst>
  <p:sldIdLst>
    <p:sldId id="256" r:id="rId2"/>
    <p:sldId id="257" r:id="rId3"/>
    <p:sldId id="258" r:id="rId4"/>
    <p:sldId id="261" r:id="rId5"/>
    <p:sldId id="262" r:id="rId6"/>
    <p:sldId id="263" r:id="rId7"/>
    <p:sldId id="259" r:id="rId8"/>
    <p:sldId id="260" r:id="rId9"/>
    <p:sldId id="266" r:id="rId10"/>
    <p:sldId id="264" r:id="rId11"/>
    <p:sldId id="265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65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Attrition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2216-4FD7-820D-41D6377F3163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2216-4FD7-820D-41D6377F3163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Yes</c:v>
                </c:pt>
                <c:pt idx="1">
                  <c:v>No</c:v>
                </c:pt>
              </c:strCache>
            </c:strRef>
          </c:cat>
          <c:val>
            <c:numRef>
              <c:f>Sheet1!$B$2:$B$3</c:f>
              <c:numCache>
                <c:formatCode>0.00%</c:formatCode>
                <c:ptCount val="2"/>
                <c:pt idx="0">
                  <c:v>0.16120000000000001</c:v>
                </c:pt>
                <c:pt idx="1">
                  <c:v>0.83879999999999999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271-4717-98B6-B46128880C94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1B9609-2560-47E0-A7D4-35372A91FD53}" type="datetimeFigureOut">
              <a:rPr lang="en-GB" smtClean="0"/>
              <a:t>11/10/2020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9D970F-2D6E-466A-8FA8-34F4584A00F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87466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err="1"/>
              <a:t>Important</a:t>
            </a:r>
            <a:r>
              <a:rPr lang="pt-PT" dirty="0"/>
              <a:t> notes:</a:t>
            </a:r>
          </a:p>
          <a:p>
            <a:endParaRPr lang="pt-PT" dirty="0"/>
          </a:p>
          <a:p>
            <a:r>
              <a:rPr lang="pt-PT" dirty="0"/>
              <a:t> - </a:t>
            </a:r>
            <a:r>
              <a:rPr lang="pt-PT" dirty="0" err="1"/>
              <a:t>Stratify</a:t>
            </a:r>
            <a:r>
              <a:rPr lang="pt-PT" dirty="0"/>
              <a:t> in </a:t>
            </a:r>
            <a:r>
              <a:rPr lang="pt-PT" dirty="0" err="1"/>
              <a:t>train</a:t>
            </a:r>
            <a:r>
              <a:rPr lang="pt-PT" dirty="0"/>
              <a:t> </a:t>
            </a:r>
            <a:r>
              <a:rPr lang="pt-PT" dirty="0" err="1"/>
              <a:t>and</a:t>
            </a:r>
            <a:r>
              <a:rPr lang="pt-PT" dirty="0"/>
              <a:t> </a:t>
            </a:r>
            <a:r>
              <a:rPr lang="pt-PT" dirty="0" err="1"/>
              <a:t>test</a:t>
            </a:r>
            <a:r>
              <a:rPr lang="pt-PT" dirty="0"/>
              <a:t> </a:t>
            </a:r>
            <a:r>
              <a:rPr lang="pt-PT" dirty="0" err="1"/>
              <a:t>split</a:t>
            </a:r>
            <a:r>
              <a:rPr lang="pt-PT" dirty="0"/>
              <a:t> in </a:t>
            </a:r>
            <a:r>
              <a:rPr lang="pt-PT" dirty="0" err="1"/>
              <a:t>order</a:t>
            </a:r>
            <a:r>
              <a:rPr lang="pt-PT" dirty="0"/>
              <a:t> to preserve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same</a:t>
            </a:r>
            <a:r>
              <a:rPr lang="pt-PT" dirty="0"/>
              <a:t> </a:t>
            </a:r>
            <a:r>
              <a:rPr lang="pt-PT" dirty="0" err="1"/>
              <a:t>proportion</a:t>
            </a:r>
            <a:r>
              <a:rPr lang="pt-PT" dirty="0"/>
              <a:t> </a:t>
            </a:r>
            <a:r>
              <a:rPr lang="pt-PT" dirty="0" err="1"/>
              <a:t>of</a:t>
            </a:r>
            <a:r>
              <a:rPr lang="pt-PT" dirty="0"/>
              <a:t> </a:t>
            </a:r>
            <a:r>
              <a:rPr lang="pt-PT" dirty="0" err="1"/>
              <a:t>Yes</a:t>
            </a:r>
            <a:r>
              <a:rPr lang="pt-PT" dirty="0"/>
              <a:t> </a:t>
            </a:r>
            <a:r>
              <a:rPr lang="pt-PT" dirty="0" err="1"/>
              <a:t>and</a:t>
            </a:r>
            <a:r>
              <a:rPr lang="pt-PT" dirty="0"/>
              <a:t> No </a:t>
            </a:r>
            <a:r>
              <a:rPr lang="pt-PT" dirty="0" err="1"/>
              <a:t>values</a:t>
            </a:r>
            <a:endParaRPr lang="pt-PT" dirty="0"/>
          </a:p>
          <a:p>
            <a:r>
              <a:rPr lang="pt-PT" dirty="0"/>
              <a:t> - </a:t>
            </a:r>
            <a:r>
              <a:rPr lang="pt-PT" dirty="0" err="1"/>
              <a:t>Add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parameter</a:t>
            </a:r>
            <a:r>
              <a:rPr lang="pt-PT" dirty="0"/>
              <a:t> </a:t>
            </a:r>
            <a:r>
              <a:rPr lang="pt-PT" dirty="0" err="1"/>
              <a:t>class_weight</a:t>
            </a:r>
            <a:r>
              <a:rPr lang="pt-PT" dirty="0"/>
              <a:t>=‘</a:t>
            </a:r>
            <a:r>
              <a:rPr lang="pt-PT" dirty="0" err="1"/>
              <a:t>balanced</a:t>
            </a:r>
            <a:r>
              <a:rPr lang="pt-PT" dirty="0"/>
              <a:t>’ in </a:t>
            </a:r>
            <a:r>
              <a:rPr lang="pt-PT" dirty="0" err="1"/>
              <a:t>order</a:t>
            </a:r>
            <a:r>
              <a:rPr lang="pt-PT" dirty="0"/>
              <a:t> to </a:t>
            </a:r>
            <a:r>
              <a:rPr lang="pt-PT" dirty="0" err="1"/>
              <a:t>optimize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model</a:t>
            </a:r>
            <a:r>
              <a:rPr lang="pt-PT" dirty="0"/>
              <a:t> for na </a:t>
            </a:r>
            <a:r>
              <a:rPr lang="pt-PT" dirty="0" err="1"/>
              <a:t>imbalanced</a:t>
            </a:r>
            <a:r>
              <a:rPr lang="pt-PT" dirty="0"/>
              <a:t> </a:t>
            </a:r>
            <a:r>
              <a:rPr lang="pt-PT" dirty="0" err="1"/>
              <a:t>variable</a:t>
            </a:r>
            <a:endParaRPr lang="pt-PT" dirty="0"/>
          </a:p>
          <a:p>
            <a:r>
              <a:rPr lang="pt-PT" dirty="0"/>
              <a:t> - </a:t>
            </a:r>
            <a:r>
              <a:rPr lang="pt-PT" dirty="0" err="1"/>
              <a:t>Add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parameter</a:t>
            </a:r>
            <a:r>
              <a:rPr lang="pt-PT" dirty="0"/>
              <a:t> </a:t>
            </a:r>
            <a:r>
              <a:rPr lang="pt-PT" dirty="0" err="1"/>
              <a:t>scoring</a:t>
            </a:r>
            <a:r>
              <a:rPr lang="pt-PT" dirty="0"/>
              <a:t>=‘</a:t>
            </a:r>
            <a:r>
              <a:rPr lang="pt-PT" dirty="0" err="1"/>
              <a:t>recall</a:t>
            </a:r>
            <a:r>
              <a:rPr lang="pt-PT" dirty="0"/>
              <a:t>’ in </a:t>
            </a:r>
            <a:r>
              <a:rPr lang="pt-PT" dirty="0" err="1"/>
              <a:t>order</a:t>
            </a:r>
            <a:r>
              <a:rPr lang="pt-PT" dirty="0"/>
              <a:t> to </a:t>
            </a:r>
            <a:r>
              <a:rPr lang="pt-PT" dirty="0" err="1"/>
              <a:t>optimize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recall</a:t>
            </a:r>
            <a:r>
              <a:rPr lang="pt-PT" dirty="0"/>
              <a:t> score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D970F-2D6E-466A-8FA8-34F4584A00FF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82989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37B82A-CF98-446C-BBD8-4AF9AE4A65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D43A08-7472-4808-97E4-295150FA04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4EF1E5-656C-4119-9B1A-4F56EFF461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95C5C9-164C-46B3-A87E-7660D39D3106}" type="datetime2">
              <a:rPr lang="en-US" smtClean="0"/>
              <a:t>Sunday, October 11, 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D945B8-A8A9-4269-8F25-C5AEFF994F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C6E832-B497-4651-A3E5-10AF129B47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0782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C730D0-4C17-49F1-8221-1F367A8BD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A039B5-E9B8-4FE1-86A9-56CDB93D35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828974-8745-45A8-B786-B1235C3E91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75179A-1E2B-41AB-B400-4F1B4022FAEE}" type="datetime2">
              <a:rPr lang="en-US" smtClean="0"/>
              <a:t>Sunday, October 11, 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F15F5A-163A-4ED9-86A8-80E66EA780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207339-D8D3-42FE-868B-5F0B571B28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1615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4F71370-1827-4BA6-9CD8-2123C5DD9E3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1481FA7-0083-4B9B-9EB7-9FFFF4E4BF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CED673-5AEC-4B09-B3C9-88B15EC378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81D0F-6595-4F14-8EF3-954CD87C797B}" type="datetime2">
              <a:rPr lang="en-US" smtClean="0"/>
              <a:t>Sunday, October 11, 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89A00E-5E5C-4094-B218-14555E5868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4EA5C0-3BB8-4572-B90D-25E17F0FA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7971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1020D-2484-459E-91EC-7B48E3A11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1B8672-400C-4B52-AC4B-0C9DFB0469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060296-FD44-4061-893C-D756A3F5C4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CFF8A-AAF8-4A12-8A91-9CA0EAF6CBB9}" type="datetime2">
              <a:rPr lang="en-US" smtClean="0"/>
              <a:t>Sunday, October 11, 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6DD0BE-5B42-45D3-96D8-4EC45600E4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E7E139-95C4-4747-B3F3-FE194F8CE5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9443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C995C-5F7E-49D8-AE42-39F775AAA1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6DCA73-1A52-407E-96D6-9724C00CAE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3BFD80-D3DD-4378-9034-76FADE15AB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C25C3-021A-4B0B-8F70-0C181FE1CF45}" type="datetime2">
              <a:rPr lang="en-US" smtClean="0"/>
              <a:t>Sunday, October 11, 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6053B0-1B24-4039-98DC-31BA3A632C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1BAB72-389D-47BB-9BA9-511466C2E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2638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0D560-BFA2-4475-8F78-27994CA71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0C9E98-CB38-45DA-8E4D-F306192D353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F8DC4B-00A5-48CD-8516-048D4F1B8B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CD41E9-C1C2-4B9C-8D85-96FA6CE13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3D88D-8CEC-4ED9-A53B-5596187D9A16}" type="datetime2">
              <a:rPr lang="en-US" smtClean="0"/>
              <a:t>Sunday, October 11, 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A22F1D-9CAD-4EFD-A600-372E05FF7C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F02844-078A-42D6-BB56-FEF1C78CA3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7969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5A096A-DFA6-4865-BBAC-1DEE50E6D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3F8702-F4C2-475D-A87E-5DD07F6906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FAA3D3-690F-48D9-A29B-1ED303CBD9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A21BB2A-A103-4B8A-B863-0A128E62FF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F8F98AE-1455-4960-85E9-EC177C498C2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3F11B88-42F7-4D72-81C6-75ED3F3088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CD382-DFDA-4722-A27A-59C21AD112F2}" type="datetime2">
              <a:rPr lang="en-US" smtClean="0"/>
              <a:t>Sunday, October 11, 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B9DDE37-ADC9-4FB2-8CBF-A8C4D60442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AEB0F88-1A20-49C7-A241-2F0CA1B62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6639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3A1F13-F58F-4FB2-89B6-62531E0AA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359958A-C5A6-411E-8B5F-8584A08B7E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2A30D-1C09-413F-AAB1-38F366000715}" type="datetime2">
              <a:rPr lang="en-US" smtClean="0"/>
              <a:t>Sunday, October 11, 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4D516C-42F9-41B0-90EB-9CD97D90CF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9295A4-68FF-43DA-B869-290507D7C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3571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7598530-551C-49E7-926E-C059B6065F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B82B9C-D65E-4F64-95C3-B10F3B00F0D9}" type="datetime2">
              <a:rPr lang="en-US" smtClean="0"/>
              <a:t>Sunday, October 11, 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E9A4CEC-099C-443A-8A1F-58BFB5D4D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CD0FBE-18D5-4A0D-A33F-0DD95F9578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8081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36D2B4-C215-4BC7-B98C-03BDD6AE82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A4CC6C-6DF2-4F50-905F-363066CA83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F1ABD5-9ACA-4ED4-B6C6-20EC78FAD2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035551-BB75-4550-88E2-14D2C23792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F5FDCC-6AAC-4A08-B9E0-3793AB5E64C3}" type="datetime2">
              <a:rPr lang="en-US" smtClean="0"/>
              <a:t>Sunday, October 11, 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E49B18-4F01-4FD0-BF51-817FCB4B86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9AA9BA-6469-4E7E-A1C5-14F5E7680F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798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6B5251-F510-4A1F-868B-7FB83C2873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212290A-8494-4223-98EA-61221AB4AD2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D23479-5648-4B5A-AD1E-BE8450FE9F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A61576-E1CA-4E69-B20A-D6ED18CFD6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FE94D-439C-40F1-900E-BC07940E3988}" type="datetime2">
              <a:rPr lang="en-US" smtClean="0"/>
              <a:t>Sunday, October 11, 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40DD20-A9F2-4073-806A-CA4EC02329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5E0422-6E3C-457A-880B-E835ECA5CE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822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2F39343-50F4-42B3-B47C-E467A0421F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258994-E487-4906-BDBF-3AC4E9C707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3413D5-3293-45F4-9F6A-522C8EF3CF1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EA2CF1-0EB2-4673-802D-3371233E4A77}" type="datetime2">
              <a:rPr lang="en-US" smtClean="0"/>
              <a:t>Sunday, October 11, 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961806-736A-4018-9F20-E915EF7ED7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FE4932-EA90-489C-97CB-DB93FDCDE4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21B6DD-29C1-4FEA-923F-71EA134769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08418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3" r:id="rId1"/>
    <p:sldLayoutId id="2147483754" r:id="rId2"/>
    <p:sldLayoutId id="2147483755" r:id="rId3"/>
    <p:sldLayoutId id="2147483756" r:id="rId4"/>
    <p:sldLayoutId id="2147483757" r:id="rId5"/>
    <p:sldLayoutId id="2147483758" r:id="rId6"/>
    <p:sldLayoutId id="2147483759" r:id="rId7"/>
    <p:sldLayoutId id="2147483760" r:id="rId8"/>
    <p:sldLayoutId id="2147483761" r:id="rId9"/>
    <p:sldLayoutId id="2147483762" r:id="rId10"/>
    <p:sldLayoutId id="2147483763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9.jpeg"/><Relationship Id="rId7" Type="http://schemas.openxmlformats.org/officeDocument/2006/relationships/image" Target="../media/image13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8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large building in the background&#10;&#10;Description automatically generated">
            <a:extLst>
              <a:ext uri="{FF2B5EF4-FFF2-40B4-BE49-F238E27FC236}">
                <a16:creationId xmlns:a16="http://schemas.microsoft.com/office/drawing/2014/main" id="{261D392D-B973-4BF4-9BB2-00C79BC0EE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729" t="6483" r="6850" b="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7" name="Rectangle 10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029179-3FB0-4823-9E23-FE7C1A23B9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pt-PT" sz="4800"/>
              <a:t>Classification</a:t>
            </a:r>
            <a:br>
              <a:rPr lang="pt-PT" sz="4800"/>
            </a:br>
            <a:r>
              <a:rPr lang="pt-PT" sz="4800"/>
              <a:t>Problem</a:t>
            </a:r>
            <a:endParaRPr lang="en-GB" sz="480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1EBE63-64B7-4E47-92DE-FCEFA24561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pPr algn="l"/>
            <a:r>
              <a:rPr lang="en-GB" sz="2000" b="1" i="0">
                <a:effectLst/>
                <a:latin typeface="zeitung"/>
              </a:rPr>
              <a:t>IBM HR Analytics Employee Attrition &amp; Performance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395702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7EA870D-DFCF-4D99-BA03-C798E5EF00C5}"/>
              </a:ext>
            </a:extLst>
          </p:cNvPr>
          <p:cNvSpPr txBox="1"/>
          <p:nvPr/>
        </p:nvSpPr>
        <p:spPr>
          <a:xfrm>
            <a:off x="589626" y="454416"/>
            <a:ext cx="4186107" cy="715089"/>
          </a:xfrm>
          <a:prstGeom prst="round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PT" sz="3600" dirty="0" err="1"/>
              <a:t>Recall</a:t>
            </a:r>
            <a:r>
              <a:rPr lang="pt-PT" sz="3600" dirty="0"/>
              <a:t> Score</a:t>
            </a:r>
            <a:endParaRPr lang="en-GB" sz="3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DC353F-680A-4A2B-BD8F-8D59DC8B80EC}"/>
              </a:ext>
            </a:extLst>
          </p:cNvPr>
          <p:cNvSpPr txBox="1"/>
          <p:nvPr/>
        </p:nvSpPr>
        <p:spPr>
          <a:xfrm>
            <a:off x="1669080" y="1479041"/>
            <a:ext cx="20271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4800" b="1" dirty="0"/>
              <a:t>98,73%</a:t>
            </a:r>
            <a:endParaRPr lang="en-GB" sz="48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954A37F-A0CC-497C-AE84-9B28693F79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0460" y="334964"/>
            <a:ext cx="6660926" cy="9539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D32F0D9-4E72-4957-A443-A484AB7472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0460" y="1479041"/>
            <a:ext cx="5630061" cy="74305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7A03FBF-26F9-47A9-A8B3-996C89ED23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10460" y="2471604"/>
            <a:ext cx="5696745" cy="191479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BDFD113-1923-45DE-A8CE-65B159F3F5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10460" y="4450007"/>
            <a:ext cx="3240535" cy="2238068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418202A2-F50A-41ED-8C1E-D504B8214BE3}"/>
              </a:ext>
            </a:extLst>
          </p:cNvPr>
          <p:cNvSpPr/>
          <p:nvPr/>
        </p:nvSpPr>
        <p:spPr>
          <a:xfrm>
            <a:off x="6096000" y="4635905"/>
            <a:ext cx="269289" cy="293515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A134B3-E392-4E1C-B399-C6ED94EDBF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40923" y="4826141"/>
            <a:ext cx="3404792" cy="1086635"/>
          </a:xfrm>
          <a:prstGeom prst="rect">
            <a:avLst/>
          </a:prstGeom>
        </p:spPr>
      </p:pic>
      <p:graphicFrame>
        <p:nvGraphicFramePr>
          <p:cNvPr id="10" name="Table 11">
            <a:extLst>
              <a:ext uri="{FF2B5EF4-FFF2-40B4-BE49-F238E27FC236}">
                <a16:creationId xmlns:a16="http://schemas.microsoft.com/office/drawing/2014/main" id="{EAD2CDA2-3C00-4953-91F0-9BB3A295C9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1895469"/>
              </p:ext>
            </p:extLst>
          </p:nvPr>
        </p:nvGraphicFramePr>
        <p:xfrm>
          <a:off x="763251" y="3812171"/>
          <a:ext cx="3838854" cy="24509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19427">
                  <a:extLst>
                    <a:ext uri="{9D8B030D-6E8A-4147-A177-3AD203B41FA5}">
                      <a16:colId xmlns:a16="http://schemas.microsoft.com/office/drawing/2014/main" val="192630844"/>
                    </a:ext>
                  </a:extLst>
                </a:gridCol>
                <a:gridCol w="1919427">
                  <a:extLst>
                    <a:ext uri="{9D8B030D-6E8A-4147-A177-3AD203B41FA5}">
                      <a16:colId xmlns:a16="http://schemas.microsoft.com/office/drawing/2014/main" val="3937552238"/>
                    </a:ext>
                  </a:extLst>
                </a:gridCol>
              </a:tblGrid>
              <a:tr h="1253895">
                <a:tc>
                  <a:txBody>
                    <a:bodyPr/>
                    <a:lstStyle/>
                    <a:p>
                      <a:pPr algn="ctr"/>
                      <a:r>
                        <a:rPr lang="pt-PT" sz="2800" b="1" dirty="0"/>
                        <a:t>TN</a:t>
                      </a:r>
                    </a:p>
                    <a:p>
                      <a:pPr algn="ctr"/>
                      <a:r>
                        <a:rPr lang="pt-PT" sz="2800" dirty="0"/>
                        <a:t>26</a:t>
                      </a:r>
                      <a:endParaRPr lang="en-GB" sz="2800" dirty="0"/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800" b="1" dirty="0"/>
                        <a:t>FN</a:t>
                      </a:r>
                    </a:p>
                    <a:p>
                      <a:pPr algn="ctr"/>
                      <a:r>
                        <a:rPr lang="pt-PT" sz="2800" dirty="0"/>
                        <a:t>1</a:t>
                      </a:r>
                      <a:endParaRPr lang="en-GB" sz="2800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0460906"/>
                  </a:ext>
                </a:extLst>
              </a:tr>
              <a:tr h="1197045">
                <a:tc>
                  <a:txBody>
                    <a:bodyPr/>
                    <a:lstStyle/>
                    <a:p>
                      <a:pPr algn="ctr"/>
                      <a:r>
                        <a:rPr lang="pt-PT" sz="2800" b="1" dirty="0"/>
                        <a:t>FP</a:t>
                      </a:r>
                    </a:p>
                    <a:p>
                      <a:pPr algn="ctr"/>
                      <a:r>
                        <a:rPr lang="pt-PT" sz="2800" dirty="0"/>
                        <a:t>385</a:t>
                      </a:r>
                      <a:endParaRPr lang="en-GB" sz="2800" dirty="0"/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800" b="1" dirty="0"/>
                        <a:t>TP</a:t>
                      </a:r>
                    </a:p>
                    <a:p>
                      <a:pPr algn="ctr"/>
                      <a:r>
                        <a:rPr lang="pt-PT" sz="2800" dirty="0"/>
                        <a:t>78</a:t>
                      </a:r>
                      <a:endParaRPr lang="en-GB" sz="2800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0554106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7831C867-939C-41F3-826B-BB3B1C56EA21}"/>
              </a:ext>
            </a:extLst>
          </p:cNvPr>
          <p:cNvSpPr txBox="1"/>
          <p:nvPr/>
        </p:nvSpPr>
        <p:spPr>
          <a:xfrm>
            <a:off x="1789063" y="3045829"/>
            <a:ext cx="17872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800" b="1" dirty="0" err="1"/>
              <a:t>Test</a:t>
            </a:r>
            <a:r>
              <a:rPr lang="pt-PT" sz="2800" b="1" dirty="0"/>
              <a:t> Set</a:t>
            </a:r>
            <a:endParaRPr lang="en-GB" sz="2800" b="1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9679A95-E187-409D-9185-45E41FC380AA}"/>
              </a:ext>
            </a:extLst>
          </p:cNvPr>
          <p:cNvCxnSpPr/>
          <p:nvPr/>
        </p:nvCxnSpPr>
        <p:spPr>
          <a:xfrm>
            <a:off x="8984202" y="1686757"/>
            <a:ext cx="1793289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B8049A1-1C67-47C3-9FED-960AB4C8FBFD}"/>
              </a:ext>
            </a:extLst>
          </p:cNvPr>
          <p:cNvCxnSpPr>
            <a:cxnSpLocks/>
          </p:cNvCxnSpPr>
          <p:nvPr/>
        </p:nvCxnSpPr>
        <p:spPr>
          <a:xfrm>
            <a:off x="6265543" y="3499282"/>
            <a:ext cx="1165067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3638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BB7C843-A1EE-4979-BD05-73CAE4876A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1" dirty="0" err="1"/>
              <a:t>What</a:t>
            </a:r>
            <a:r>
              <a:rPr lang="pt-PT" b="1" dirty="0"/>
              <a:t> I </a:t>
            </a:r>
            <a:r>
              <a:rPr lang="pt-PT" b="1" dirty="0" err="1"/>
              <a:t>have</a:t>
            </a:r>
            <a:r>
              <a:rPr lang="pt-PT" b="1" dirty="0"/>
              <a:t> </a:t>
            </a:r>
            <a:r>
              <a:rPr lang="pt-PT" b="1" dirty="0" err="1"/>
              <a:t>learned</a:t>
            </a:r>
            <a:endParaRPr lang="en-GB" b="1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5CDD16A-1149-4445-A6F2-5EE9D844C89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pt-PT" dirty="0" err="1"/>
              <a:t>Cleaning</a:t>
            </a:r>
            <a:r>
              <a:rPr lang="pt-PT" dirty="0"/>
              <a:t> </a:t>
            </a:r>
            <a:r>
              <a:rPr lang="pt-PT" dirty="0" err="1"/>
              <a:t>and</a:t>
            </a:r>
            <a:r>
              <a:rPr lang="pt-PT" dirty="0"/>
              <a:t> </a:t>
            </a:r>
            <a:r>
              <a:rPr lang="pt-PT" dirty="0" err="1"/>
              <a:t>transforming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data </a:t>
            </a:r>
            <a:r>
              <a:rPr lang="pt-PT" dirty="0" err="1"/>
              <a:t>before</a:t>
            </a:r>
            <a:r>
              <a:rPr lang="pt-PT" dirty="0"/>
              <a:t> </a:t>
            </a:r>
            <a:r>
              <a:rPr lang="pt-PT" dirty="0" err="1"/>
              <a:t>running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models</a:t>
            </a:r>
            <a:r>
              <a:rPr lang="pt-PT" dirty="0"/>
              <a:t> </a:t>
            </a:r>
            <a:r>
              <a:rPr lang="pt-PT" dirty="0" err="1"/>
              <a:t>is</a:t>
            </a:r>
            <a:r>
              <a:rPr lang="pt-PT" dirty="0"/>
              <a:t> </a:t>
            </a:r>
            <a:r>
              <a:rPr lang="pt-PT" dirty="0" err="1"/>
              <a:t>important</a:t>
            </a:r>
            <a:endParaRPr lang="pt-PT" dirty="0"/>
          </a:p>
          <a:p>
            <a:endParaRPr lang="pt-PT" dirty="0"/>
          </a:p>
          <a:p>
            <a:r>
              <a:rPr lang="pt-PT" dirty="0" err="1"/>
              <a:t>There</a:t>
            </a:r>
            <a:r>
              <a:rPr lang="pt-PT" dirty="0"/>
              <a:t> </a:t>
            </a:r>
            <a:r>
              <a:rPr lang="pt-PT" dirty="0" err="1"/>
              <a:t>is</a:t>
            </a:r>
            <a:r>
              <a:rPr lang="pt-PT" dirty="0"/>
              <a:t> no </a:t>
            </a:r>
            <a:r>
              <a:rPr lang="pt-PT" dirty="0" err="1"/>
              <a:t>best</a:t>
            </a:r>
            <a:r>
              <a:rPr lang="pt-PT" dirty="0"/>
              <a:t> </a:t>
            </a:r>
            <a:r>
              <a:rPr lang="pt-PT" dirty="0" err="1"/>
              <a:t>model</a:t>
            </a:r>
            <a:r>
              <a:rPr lang="pt-PT" dirty="0"/>
              <a:t> for </a:t>
            </a:r>
            <a:r>
              <a:rPr lang="pt-PT" dirty="0" err="1"/>
              <a:t>every</a:t>
            </a:r>
            <a:r>
              <a:rPr lang="pt-PT" dirty="0"/>
              <a:t> </a:t>
            </a:r>
            <a:r>
              <a:rPr lang="pt-PT" dirty="0" err="1"/>
              <a:t>dataset</a:t>
            </a:r>
            <a:endParaRPr lang="pt-PT" dirty="0"/>
          </a:p>
          <a:p>
            <a:endParaRPr lang="pt-PT" dirty="0"/>
          </a:p>
          <a:p>
            <a:r>
              <a:rPr lang="en-GB" dirty="0"/>
              <a:t>Tune each model in order to optimize the score that I wanted</a:t>
            </a:r>
          </a:p>
          <a:p>
            <a:endParaRPr lang="en-GB" dirty="0"/>
          </a:p>
        </p:txBody>
      </p:sp>
      <p:pic>
        <p:nvPicPr>
          <p:cNvPr id="2050" name="Picture 2" descr="Classification ITs kind of a big deal - Ron Burgundy | Meme Generator">
            <a:extLst>
              <a:ext uri="{FF2B5EF4-FFF2-40B4-BE49-F238E27FC236}">
                <a16:creationId xmlns:a16="http://schemas.microsoft.com/office/drawing/2014/main" id="{34483BD2-08AF-43F1-B917-7623DF612A81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0362" y="2258219"/>
            <a:ext cx="4105275" cy="3486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5630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BB7C843-A1EE-4979-BD05-73CAE4876A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1" dirty="0" err="1"/>
              <a:t>What</a:t>
            </a:r>
            <a:r>
              <a:rPr lang="pt-PT" b="1" dirty="0"/>
              <a:t> I </a:t>
            </a:r>
            <a:r>
              <a:rPr lang="pt-PT" b="1" dirty="0" err="1"/>
              <a:t>would</a:t>
            </a:r>
            <a:r>
              <a:rPr lang="pt-PT" b="1" dirty="0"/>
              <a:t> </a:t>
            </a:r>
            <a:r>
              <a:rPr lang="pt-PT" b="1" dirty="0" err="1"/>
              <a:t>have</a:t>
            </a:r>
            <a:r>
              <a:rPr lang="pt-PT" b="1" dirty="0"/>
              <a:t> </a:t>
            </a:r>
            <a:r>
              <a:rPr lang="pt-PT" b="1" dirty="0" err="1"/>
              <a:t>done</a:t>
            </a:r>
            <a:r>
              <a:rPr lang="pt-PT" b="1" dirty="0"/>
              <a:t> </a:t>
            </a:r>
            <a:r>
              <a:rPr lang="pt-PT" b="1" dirty="0" err="1"/>
              <a:t>differently</a:t>
            </a:r>
            <a:endParaRPr lang="en-GB" b="1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5CDD16A-1149-4445-A6F2-5EE9D844C8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844814" cy="4351338"/>
          </a:xfrm>
        </p:spPr>
        <p:txBody>
          <a:bodyPr/>
          <a:lstStyle/>
          <a:p>
            <a:r>
              <a:rPr lang="pt-PT" dirty="0" err="1"/>
              <a:t>Try</a:t>
            </a:r>
            <a:r>
              <a:rPr lang="pt-PT" dirty="0"/>
              <a:t> to </a:t>
            </a:r>
            <a:r>
              <a:rPr lang="pt-PT" dirty="0" err="1"/>
              <a:t>reduce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number</a:t>
            </a:r>
            <a:r>
              <a:rPr lang="pt-PT" dirty="0"/>
              <a:t> </a:t>
            </a:r>
            <a:r>
              <a:rPr lang="pt-PT" dirty="0" err="1"/>
              <a:t>of</a:t>
            </a:r>
            <a:r>
              <a:rPr lang="pt-PT" dirty="0"/>
              <a:t> </a:t>
            </a:r>
            <a:r>
              <a:rPr lang="pt-PT" dirty="0" err="1"/>
              <a:t>columns</a:t>
            </a:r>
            <a:endParaRPr lang="en-GB" dirty="0"/>
          </a:p>
          <a:p>
            <a:endParaRPr lang="en-GB" dirty="0"/>
          </a:p>
          <a:p>
            <a:r>
              <a:rPr lang="en-GB" dirty="0"/>
              <a:t>Try using PCA and MCA to improve the models</a:t>
            </a:r>
          </a:p>
          <a:p>
            <a:endParaRPr lang="en-GB" dirty="0"/>
          </a:p>
          <a:p>
            <a:r>
              <a:rPr lang="en-GB" dirty="0" err="1"/>
              <a:t>Analyze</a:t>
            </a:r>
            <a:r>
              <a:rPr lang="en-GB" dirty="0"/>
              <a:t> more closely each column to better understand the dataset</a:t>
            </a:r>
          </a:p>
        </p:txBody>
      </p:sp>
    </p:spTree>
    <p:extLst>
      <p:ext uri="{BB962C8B-B14F-4D97-AF65-F5344CB8AC3E}">
        <p14:creationId xmlns:p14="http://schemas.microsoft.com/office/powerpoint/2010/main" val="806321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FED50A4-0BF0-4FC4-8972-E7A0EB203822}"/>
              </a:ext>
            </a:extLst>
          </p:cNvPr>
          <p:cNvSpPr txBox="1"/>
          <p:nvPr/>
        </p:nvSpPr>
        <p:spPr>
          <a:xfrm>
            <a:off x="640080" y="5576887"/>
            <a:ext cx="10911840" cy="6400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 dirty="0">
                <a:latin typeface="+mj-lt"/>
                <a:ea typeface="+mj-ea"/>
                <a:cs typeface="+mj-cs"/>
              </a:rPr>
              <a:t>THANK YOU FOR YOUR ATTENTION!</a:t>
            </a:r>
          </a:p>
        </p:txBody>
      </p:sp>
      <p:pic>
        <p:nvPicPr>
          <p:cNvPr id="3074" name="Picture 2" descr="How I end up using Machine Learning in Optics/Photonics Applications for my  PhD | by Sunny Chugh | Towards Data Science">
            <a:extLst>
              <a:ext uri="{FF2B5EF4-FFF2-40B4-BE49-F238E27FC236}">
                <a16:creationId xmlns:a16="http://schemas.microsoft.com/office/drawing/2014/main" id="{F68889C5-A37A-422F-B652-3221CEA637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468" r="1" b="24066"/>
          <a:stretch/>
        </p:blipFill>
        <p:spPr bwMode="auto">
          <a:xfrm>
            <a:off x="640080" y="640080"/>
            <a:ext cx="10911840" cy="4836795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91136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A90B2-F954-4154-9451-E97A60986146}"/>
              </a:ext>
            </a:extLst>
          </p:cNvPr>
          <p:cNvSpPr>
            <a:spLocks noGrp="1"/>
          </p:cNvSpPr>
          <p:nvPr>
            <p:ph type="title"/>
          </p:nvPr>
        </p:nvSpPr>
        <p:spPr/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pt-PT" sz="6600" b="1" dirty="0" err="1">
                <a:latin typeface="+mn-lt"/>
              </a:rPr>
              <a:t>Objective</a:t>
            </a:r>
            <a:endParaRPr lang="en-GB" sz="6000" b="1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9D54DE-F281-4607-B822-D1CFE357F5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897295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pt-PT" sz="4400" dirty="0" err="1"/>
              <a:t>Predict</a:t>
            </a:r>
            <a:r>
              <a:rPr lang="pt-PT" sz="4400" dirty="0"/>
              <a:t> </a:t>
            </a:r>
            <a:r>
              <a:rPr lang="pt-PT" sz="4400" dirty="0" err="1"/>
              <a:t>the</a:t>
            </a:r>
            <a:r>
              <a:rPr lang="pt-PT" sz="4400" dirty="0"/>
              <a:t> </a:t>
            </a:r>
            <a:r>
              <a:rPr lang="pt-PT" sz="4400" dirty="0" err="1"/>
              <a:t>attrition</a:t>
            </a:r>
            <a:r>
              <a:rPr lang="pt-PT" sz="4400" dirty="0"/>
              <a:t> </a:t>
            </a:r>
            <a:r>
              <a:rPr lang="pt-PT" sz="4400" dirty="0" err="1"/>
              <a:t>of</a:t>
            </a:r>
            <a:r>
              <a:rPr lang="pt-PT" sz="4400" dirty="0"/>
              <a:t> </a:t>
            </a:r>
            <a:r>
              <a:rPr lang="pt-PT" sz="4400" dirty="0" err="1"/>
              <a:t>the</a:t>
            </a:r>
            <a:r>
              <a:rPr lang="pt-PT" sz="4400" dirty="0"/>
              <a:t> IBM </a:t>
            </a:r>
            <a:r>
              <a:rPr lang="pt-PT" sz="4400" dirty="0" err="1"/>
              <a:t>employees</a:t>
            </a:r>
            <a:endParaRPr lang="en-GB" sz="4400" dirty="0"/>
          </a:p>
        </p:txBody>
      </p:sp>
      <p:sp>
        <p:nvSpPr>
          <p:cNvPr id="4" name="Arrow: Down 3">
            <a:extLst>
              <a:ext uri="{FF2B5EF4-FFF2-40B4-BE49-F238E27FC236}">
                <a16:creationId xmlns:a16="http://schemas.microsoft.com/office/drawing/2014/main" id="{2E2366C7-23D1-4AC2-A61E-7E76A2A94DA6}"/>
              </a:ext>
            </a:extLst>
          </p:cNvPr>
          <p:cNvSpPr/>
          <p:nvPr/>
        </p:nvSpPr>
        <p:spPr>
          <a:xfrm>
            <a:off x="5834108" y="3932808"/>
            <a:ext cx="531181" cy="790112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50FA394-F370-494A-99B1-C8039B2AE691}"/>
              </a:ext>
            </a:extLst>
          </p:cNvPr>
          <p:cNvSpPr txBox="1">
            <a:spLocks/>
          </p:cNvSpPr>
          <p:nvPr/>
        </p:nvSpPr>
        <p:spPr>
          <a:xfrm>
            <a:off x="937334" y="4829453"/>
            <a:ext cx="10515600" cy="11734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pt-PT" sz="4400" dirty="0" err="1"/>
              <a:t>Get</a:t>
            </a:r>
            <a:r>
              <a:rPr lang="pt-PT" sz="4400" dirty="0"/>
              <a:t> </a:t>
            </a:r>
            <a:r>
              <a:rPr lang="pt-PT" sz="4400" dirty="0" err="1"/>
              <a:t>the</a:t>
            </a:r>
            <a:r>
              <a:rPr lang="pt-PT" sz="4400" dirty="0"/>
              <a:t> </a:t>
            </a:r>
            <a:r>
              <a:rPr lang="pt-PT" sz="4400" dirty="0" err="1"/>
              <a:t>highest</a:t>
            </a:r>
            <a:r>
              <a:rPr lang="pt-PT" sz="4400" dirty="0"/>
              <a:t> </a:t>
            </a:r>
            <a:r>
              <a:rPr lang="pt-PT" sz="4400" dirty="0" err="1"/>
              <a:t>Recall</a:t>
            </a:r>
            <a:r>
              <a:rPr lang="pt-PT" sz="4400" dirty="0"/>
              <a:t> Score</a:t>
            </a:r>
            <a:endParaRPr lang="en-GB" sz="4400" dirty="0"/>
          </a:p>
        </p:txBody>
      </p:sp>
    </p:spTree>
    <p:extLst>
      <p:ext uri="{BB962C8B-B14F-4D97-AF65-F5344CB8AC3E}">
        <p14:creationId xmlns:p14="http://schemas.microsoft.com/office/powerpoint/2010/main" val="1114252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D6E00E-35B4-4B52-A54A-07E48F5FB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sz="4800" b="1" dirty="0" err="1">
                <a:latin typeface="+mn-lt"/>
              </a:rPr>
              <a:t>Dataset</a:t>
            </a:r>
            <a:r>
              <a:rPr lang="pt-PT" sz="4800" b="1" dirty="0">
                <a:latin typeface="+mn-lt"/>
              </a:rPr>
              <a:t> </a:t>
            </a:r>
            <a:r>
              <a:rPr lang="pt-PT" sz="4800" b="1" dirty="0" err="1">
                <a:latin typeface="+mn-lt"/>
              </a:rPr>
              <a:t>Info</a:t>
            </a:r>
            <a:endParaRPr lang="en-GB" sz="4800" b="1" dirty="0">
              <a:latin typeface="+mn-lt"/>
            </a:endParaRPr>
          </a:p>
        </p:txBody>
      </p:sp>
      <p:pic>
        <p:nvPicPr>
          <p:cNvPr id="1027" name="Picture 3" descr="Column - Wikipedia">
            <a:extLst>
              <a:ext uri="{FF2B5EF4-FFF2-40B4-BE49-F238E27FC236}">
                <a16:creationId xmlns:a16="http://schemas.microsoft.com/office/drawing/2014/main" id="{57C62B00-33BB-4228-8CF3-1E9844E5C4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860"/>
          <a:stretch/>
        </p:blipFill>
        <p:spPr bwMode="auto">
          <a:xfrm>
            <a:off x="261256" y="1674621"/>
            <a:ext cx="3763380" cy="2328186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Star - Wikipedia">
            <a:extLst>
              <a:ext uri="{FF2B5EF4-FFF2-40B4-BE49-F238E27FC236}">
                <a16:creationId xmlns:a16="http://schemas.microsoft.com/office/drawing/2014/main" id="{BD2DE16C-AC6D-48F2-AD0D-A317CEC9FB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2741" y="1690688"/>
            <a:ext cx="3586518" cy="2296052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OPP Searching For Missing Orillia Teen – Barrie 360Barrie 360">
            <a:extLst>
              <a:ext uri="{FF2B5EF4-FFF2-40B4-BE49-F238E27FC236}">
                <a16:creationId xmlns:a16="http://schemas.microsoft.com/office/drawing/2014/main" id="{7924BD0E-01CB-44D7-8E59-2657916725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7364" y="1871440"/>
            <a:ext cx="3869095" cy="1934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Multiplication Sign 6">
            <a:extLst>
              <a:ext uri="{FF2B5EF4-FFF2-40B4-BE49-F238E27FC236}">
                <a16:creationId xmlns:a16="http://schemas.microsoft.com/office/drawing/2014/main" id="{BB3CD6CD-3E38-4A1E-B3E0-6B3E7CE310B5}"/>
              </a:ext>
            </a:extLst>
          </p:cNvPr>
          <p:cNvSpPr/>
          <p:nvPr/>
        </p:nvSpPr>
        <p:spPr>
          <a:xfrm>
            <a:off x="8857837" y="1323542"/>
            <a:ext cx="2635015" cy="2845786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7DA0FB-2CFB-4A6D-B07C-166FFEE19ACE}"/>
              </a:ext>
            </a:extLst>
          </p:cNvPr>
          <p:cNvSpPr txBox="1"/>
          <p:nvPr/>
        </p:nvSpPr>
        <p:spPr>
          <a:xfrm>
            <a:off x="4302741" y="4321728"/>
            <a:ext cx="36639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800" b="1" dirty="0"/>
              <a:t>1470 Data </a:t>
            </a:r>
            <a:r>
              <a:rPr lang="pt-PT" sz="2800" b="1" dirty="0" err="1"/>
              <a:t>Points</a:t>
            </a:r>
            <a:endParaRPr lang="en-GB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421C72-D8AE-4AA6-BDE9-A12108E048B2}"/>
              </a:ext>
            </a:extLst>
          </p:cNvPr>
          <p:cNvSpPr txBox="1"/>
          <p:nvPr/>
        </p:nvSpPr>
        <p:spPr>
          <a:xfrm>
            <a:off x="513127" y="4321728"/>
            <a:ext cx="366390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800" b="1" dirty="0"/>
              <a:t>35 </a:t>
            </a:r>
            <a:r>
              <a:rPr lang="pt-PT" sz="2800" b="1" dirty="0" err="1"/>
              <a:t>columns</a:t>
            </a:r>
            <a:endParaRPr lang="pt-PT" sz="2800" b="1" dirty="0"/>
          </a:p>
          <a:p>
            <a:endParaRPr lang="pt-PT" sz="28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2800" b="1" dirty="0" err="1"/>
              <a:t>Numerical</a:t>
            </a:r>
            <a:r>
              <a:rPr lang="pt-PT" sz="2800" b="1" dirty="0"/>
              <a:t>: </a:t>
            </a:r>
            <a:r>
              <a:rPr lang="pt-PT" sz="2800" dirty="0"/>
              <a:t>36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sz="28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2800" b="1" dirty="0" err="1"/>
              <a:t>Object</a:t>
            </a:r>
            <a:r>
              <a:rPr lang="pt-PT" sz="2800" b="1" dirty="0"/>
              <a:t>: </a:t>
            </a:r>
            <a:r>
              <a:rPr lang="pt-PT" sz="2800" dirty="0"/>
              <a:t>9</a:t>
            </a:r>
            <a:endParaRPr lang="en-GB" sz="2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9ED998-360A-4C76-8FB6-68BD83344022}"/>
              </a:ext>
            </a:extLst>
          </p:cNvPr>
          <p:cNvSpPr txBox="1"/>
          <p:nvPr/>
        </p:nvSpPr>
        <p:spPr>
          <a:xfrm>
            <a:off x="8269956" y="4321728"/>
            <a:ext cx="36639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800" b="1" dirty="0"/>
              <a:t>No </a:t>
            </a:r>
            <a:r>
              <a:rPr lang="pt-PT" sz="2800" b="1" dirty="0" err="1"/>
              <a:t>Missing</a:t>
            </a:r>
            <a:r>
              <a:rPr lang="pt-PT" sz="2800" b="1" dirty="0"/>
              <a:t> </a:t>
            </a:r>
            <a:r>
              <a:rPr lang="pt-PT" sz="2800" b="1" dirty="0" err="1"/>
              <a:t>Values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1081306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9" grpId="0"/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D2DF64-CD5E-47EA-A24F-A0BD7D649E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141" y="365125"/>
            <a:ext cx="10926659" cy="1325563"/>
          </a:xfrm>
        </p:spPr>
        <p:txBody>
          <a:bodyPr/>
          <a:lstStyle/>
          <a:p>
            <a:r>
              <a:rPr lang="pt-PT" b="1" dirty="0"/>
              <a:t>Data </a:t>
            </a:r>
            <a:r>
              <a:rPr lang="pt-PT" b="1" dirty="0" err="1"/>
              <a:t>Cleaning</a:t>
            </a:r>
            <a:endParaRPr lang="en-GB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87F534-17B5-47CE-BEEA-D640D767EB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7140" y="1825625"/>
            <a:ext cx="5361263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pt-PT" dirty="0" err="1"/>
              <a:t>Drop</a:t>
            </a:r>
            <a:r>
              <a:rPr lang="pt-PT" dirty="0"/>
              <a:t> </a:t>
            </a:r>
            <a:r>
              <a:rPr lang="pt-PT" dirty="0" err="1"/>
              <a:t>columns</a:t>
            </a:r>
            <a:r>
              <a:rPr lang="pt-PT" dirty="0"/>
              <a:t> </a:t>
            </a:r>
            <a:r>
              <a:rPr lang="pt-PT" dirty="0" err="1"/>
              <a:t>that</a:t>
            </a:r>
            <a:r>
              <a:rPr lang="pt-PT" dirty="0"/>
              <a:t> </a:t>
            </a:r>
            <a:r>
              <a:rPr lang="pt-PT" dirty="0" err="1"/>
              <a:t>were</a:t>
            </a:r>
            <a:r>
              <a:rPr lang="pt-PT" dirty="0"/>
              <a:t> </a:t>
            </a:r>
            <a:r>
              <a:rPr lang="pt-PT" dirty="0" err="1"/>
              <a:t>highly</a:t>
            </a:r>
            <a:r>
              <a:rPr lang="pt-PT" dirty="0"/>
              <a:t> </a:t>
            </a:r>
            <a:r>
              <a:rPr lang="pt-PT" dirty="0" err="1"/>
              <a:t>correlated</a:t>
            </a:r>
            <a:r>
              <a:rPr lang="pt-PT" dirty="0"/>
              <a:t> </a:t>
            </a:r>
            <a:r>
              <a:rPr lang="pt-PT" dirty="0" err="1"/>
              <a:t>and</a:t>
            </a:r>
            <a:r>
              <a:rPr lang="pt-PT" dirty="0"/>
              <a:t> </a:t>
            </a:r>
            <a:r>
              <a:rPr lang="pt-PT" dirty="0" err="1"/>
              <a:t>had</a:t>
            </a:r>
            <a:r>
              <a:rPr lang="pt-PT" dirty="0"/>
              <a:t> </a:t>
            </a:r>
            <a:r>
              <a:rPr lang="pt-PT" dirty="0" err="1"/>
              <a:t>only</a:t>
            </a:r>
            <a:r>
              <a:rPr lang="pt-PT" dirty="0"/>
              <a:t> </a:t>
            </a:r>
            <a:r>
              <a:rPr lang="pt-PT" dirty="0" err="1"/>
              <a:t>one</a:t>
            </a:r>
            <a:r>
              <a:rPr lang="pt-PT" dirty="0"/>
              <a:t> </a:t>
            </a:r>
            <a:r>
              <a:rPr lang="pt-PT" dirty="0" err="1"/>
              <a:t>value</a:t>
            </a:r>
            <a:endParaRPr lang="pt-PT" dirty="0"/>
          </a:p>
          <a:p>
            <a:pPr marL="514350" indent="-514350">
              <a:buFont typeface="+mj-lt"/>
              <a:buAutoNum type="arabicPeriod"/>
            </a:pPr>
            <a:endParaRPr lang="pt-PT" dirty="0"/>
          </a:p>
          <a:p>
            <a:pPr marL="514350" indent="-514350">
              <a:buFont typeface="+mj-lt"/>
              <a:buAutoNum type="arabicPeriod"/>
            </a:pPr>
            <a:r>
              <a:rPr lang="pt-PT" dirty="0"/>
              <a:t>Encode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object</a:t>
            </a:r>
            <a:r>
              <a:rPr lang="pt-PT" dirty="0"/>
              <a:t> </a:t>
            </a:r>
            <a:r>
              <a:rPr lang="pt-PT" dirty="0" err="1"/>
              <a:t>columns</a:t>
            </a:r>
            <a:r>
              <a:rPr lang="pt-PT" dirty="0"/>
              <a:t> </a:t>
            </a:r>
            <a:r>
              <a:rPr lang="pt-PT" dirty="0" err="1"/>
              <a:t>that</a:t>
            </a:r>
            <a:r>
              <a:rPr lang="pt-PT" dirty="0"/>
              <a:t> </a:t>
            </a:r>
            <a:r>
              <a:rPr lang="pt-PT" dirty="0" err="1"/>
              <a:t>were</a:t>
            </a:r>
            <a:r>
              <a:rPr lang="pt-PT" dirty="0"/>
              <a:t> ordinal</a:t>
            </a:r>
          </a:p>
          <a:p>
            <a:pPr marL="514350" indent="-514350">
              <a:buFont typeface="+mj-lt"/>
              <a:buAutoNum type="arabicPeriod"/>
            </a:pPr>
            <a:endParaRPr lang="pt-PT" dirty="0"/>
          </a:p>
          <a:p>
            <a:pPr marL="514350" indent="-514350">
              <a:buFont typeface="+mj-lt"/>
              <a:buAutoNum type="arabicPeriod"/>
            </a:pPr>
            <a:r>
              <a:rPr lang="pt-PT" dirty="0" err="1"/>
              <a:t>Create</a:t>
            </a:r>
            <a:r>
              <a:rPr lang="pt-PT" dirty="0"/>
              <a:t> </a:t>
            </a:r>
            <a:r>
              <a:rPr lang="pt-PT" dirty="0" err="1"/>
              <a:t>dummies</a:t>
            </a:r>
            <a:r>
              <a:rPr lang="pt-PT" dirty="0"/>
              <a:t> for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rest</a:t>
            </a:r>
            <a:r>
              <a:rPr lang="pt-PT" dirty="0"/>
              <a:t> </a:t>
            </a:r>
            <a:r>
              <a:rPr lang="pt-PT" dirty="0" err="1"/>
              <a:t>of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columns</a:t>
            </a:r>
            <a:r>
              <a:rPr lang="pt-PT" dirty="0"/>
              <a:t> </a:t>
            </a:r>
            <a:r>
              <a:rPr lang="pt-PT" dirty="0" err="1"/>
              <a:t>that</a:t>
            </a:r>
            <a:r>
              <a:rPr lang="pt-PT" dirty="0"/>
              <a:t> </a:t>
            </a:r>
            <a:r>
              <a:rPr lang="pt-PT" dirty="0" err="1"/>
              <a:t>were</a:t>
            </a:r>
            <a:r>
              <a:rPr lang="pt-PT" dirty="0"/>
              <a:t> </a:t>
            </a:r>
            <a:r>
              <a:rPr lang="pt-PT" dirty="0" err="1"/>
              <a:t>objects</a:t>
            </a:r>
            <a:endParaRPr lang="en-GB" dirty="0"/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D16922A7-6353-4B6F-BA6B-B37F3867DA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0469" y="531844"/>
            <a:ext cx="6120625" cy="612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664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EF6118E-44FB-4509-B4D9-129052E4C6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098484-0869-4C9F-970B-19312F5A37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4310" y="2025747"/>
            <a:ext cx="3986156" cy="2806506"/>
          </a:xfrm>
        </p:spPr>
        <p:txBody>
          <a:bodyPr anchor="b">
            <a:normAutofit/>
          </a:bodyPr>
          <a:lstStyle/>
          <a:p>
            <a:pPr algn="ctr"/>
            <a:r>
              <a:rPr lang="pt-PT" sz="6000" b="1" dirty="0">
                <a:solidFill>
                  <a:schemeClr val="accent6"/>
                </a:solidFill>
              </a:rPr>
              <a:t>Normalize</a:t>
            </a:r>
            <a:r>
              <a:rPr lang="pt-PT" sz="6000" b="1" dirty="0"/>
              <a:t> </a:t>
            </a:r>
            <a:r>
              <a:rPr lang="pt-PT" sz="6000" b="1" dirty="0" err="1"/>
              <a:t>And</a:t>
            </a:r>
            <a:r>
              <a:rPr lang="pt-PT" sz="6000" b="1" dirty="0"/>
              <a:t> </a:t>
            </a:r>
            <a:r>
              <a:rPr lang="pt-PT" sz="6000" b="1" dirty="0" err="1">
                <a:solidFill>
                  <a:schemeClr val="accent2"/>
                </a:solidFill>
              </a:rPr>
              <a:t>Standardize</a:t>
            </a:r>
            <a:endParaRPr lang="en-GB" sz="6000" b="1" dirty="0">
              <a:solidFill>
                <a:schemeClr val="accent2"/>
              </a:solidFill>
            </a:endParaRPr>
          </a:p>
        </p:txBody>
      </p:sp>
      <p:pic>
        <p:nvPicPr>
          <p:cNvPr id="5" name="Content Placeholder 4" descr="A picture containing chart&#10;&#10;Description automatically generated">
            <a:extLst>
              <a:ext uri="{FF2B5EF4-FFF2-40B4-BE49-F238E27FC236}">
                <a16:creationId xmlns:a16="http://schemas.microsoft.com/office/drawing/2014/main" id="{CD65D95F-BA7E-441C-8D29-D622AAE18CA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65" t="6991" r="5153" b="10144"/>
          <a:stretch/>
        </p:blipFill>
        <p:spPr>
          <a:xfrm>
            <a:off x="5053668" y="200263"/>
            <a:ext cx="6934199" cy="6457474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33F5A36-3E66-4515-A307-FC813EF25238}"/>
              </a:ext>
            </a:extLst>
          </p:cNvPr>
          <p:cNvSpPr/>
          <p:nvPr/>
        </p:nvSpPr>
        <p:spPr>
          <a:xfrm>
            <a:off x="6795083" y="2533475"/>
            <a:ext cx="1124124" cy="1048624"/>
          </a:xfrm>
          <a:prstGeom prst="round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accent6"/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9FFC4FC-F0E8-45F2-AA82-6F44811939AF}"/>
              </a:ext>
            </a:extLst>
          </p:cNvPr>
          <p:cNvSpPr/>
          <p:nvPr/>
        </p:nvSpPr>
        <p:spPr>
          <a:xfrm>
            <a:off x="8063219" y="2533475"/>
            <a:ext cx="1124124" cy="1048624"/>
          </a:xfrm>
          <a:prstGeom prst="round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accent6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E966690-3929-4D5E-BD32-76F939819DF9}"/>
              </a:ext>
            </a:extLst>
          </p:cNvPr>
          <p:cNvSpPr/>
          <p:nvPr/>
        </p:nvSpPr>
        <p:spPr>
          <a:xfrm>
            <a:off x="9331355" y="2533475"/>
            <a:ext cx="1124124" cy="1048624"/>
          </a:xfrm>
          <a:prstGeom prst="round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accent6"/>
              </a:solidFill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D93597A0-E66E-48C2-AA5F-878A957815DD}"/>
              </a:ext>
            </a:extLst>
          </p:cNvPr>
          <p:cNvSpPr/>
          <p:nvPr/>
        </p:nvSpPr>
        <p:spPr>
          <a:xfrm>
            <a:off x="9331355" y="1484851"/>
            <a:ext cx="1124124" cy="1048624"/>
          </a:xfrm>
          <a:prstGeom prst="round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accent6"/>
              </a:solidFill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CB4560F-954C-4FC0-A9DB-C224176840E0}"/>
              </a:ext>
            </a:extLst>
          </p:cNvPr>
          <p:cNvSpPr/>
          <p:nvPr/>
        </p:nvSpPr>
        <p:spPr>
          <a:xfrm>
            <a:off x="9318773" y="436227"/>
            <a:ext cx="1124124" cy="1048624"/>
          </a:xfrm>
          <a:prstGeom prst="round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accent6"/>
              </a:solidFill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0F532819-A14C-4C9C-A9F2-D0740776F0CA}"/>
              </a:ext>
            </a:extLst>
          </p:cNvPr>
          <p:cNvSpPr/>
          <p:nvPr/>
        </p:nvSpPr>
        <p:spPr>
          <a:xfrm>
            <a:off x="10586909" y="436227"/>
            <a:ext cx="1124124" cy="1048624"/>
          </a:xfrm>
          <a:prstGeom prst="round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accent6"/>
              </a:solidFill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B126CA9B-C47E-46BF-93B9-A7E261EDF3DD}"/>
              </a:ext>
            </a:extLst>
          </p:cNvPr>
          <p:cNvSpPr/>
          <p:nvPr/>
        </p:nvSpPr>
        <p:spPr>
          <a:xfrm>
            <a:off x="5493744" y="436227"/>
            <a:ext cx="1124124" cy="1048624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accent6"/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B5E098D8-9E7F-4A1C-A818-5AC30DD56592}"/>
              </a:ext>
            </a:extLst>
          </p:cNvPr>
          <p:cNvSpPr/>
          <p:nvPr/>
        </p:nvSpPr>
        <p:spPr>
          <a:xfrm>
            <a:off x="10586909" y="3546982"/>
            <a:ext cx="1124124" cy="1048624"/>
          </a:xfrm>
          <a:prstGeom prst="round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accent6"/>
              </a:solidFill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2B2D3F8B-16CA-4B43-8C78-B10CBD4AC2FB}"/>
              </a:ext>
            </a:extLst>
          </p:cNvPr>
          <p:cNvSpPr/>
          <p:nvPr/>
        </p:nvSpPr>
        <p:spPr>
          <a:xfrm>
            <a:off x="10613223" y="4578047"/>
            <a:ext cx="1124124" cy="1048624"/>
          </a:xfrm>
          <a:prstGeom prst="round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accent6"/>
              </a:solidFill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240523BC-50DA-4443-97CE-EACFFC55DCA7}"/>
              </a:ext>
            </a:extLst>
          </p:cNvPr>
          <p:cNvSpPr/>
          <p:nvPr/>
        </p:nvSpPr>
        <p:spPr>
          <a:xfrm>
            <a:off x="9331355" y="4578047"/>
            <a:ext cx="1124124" cy="1048624"/>
          </a:xfrm>
          <a:prstGeom prst="round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accent6"/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B5AB961A-D1E6-4428-96C5-38DAEEE0FE15}"/>
              </a:ext>
            </a:extLst>
          </p:cNvPr>
          <p:cNvSpPr/>
          <p:nvPr/>
        </p:nvSpPr>
        <p:spPr>
          <a:xfrm>
            <a:off x="8075801" y="4577103"/>
            <a:ext cx="1124124" cy="1048624"/>
          </a:xfrm>
          <a:prstGeom prst="round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accent6"/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66CE7C06-5611-4583-91C6-566AC4DDE404}"/>
              </a:ext>
            </a:extLst>
          </p:cNvPr>
          <p:cNvSpPr/>
          <p:nvPr/>
        </p:nvSpPr>
        <p:spPr>
          <a:xfrm>
            <a:off x="5493744" y="5534846"/>
            <a:ext cx="1124124" cy="1048624"/>
          </a:xfrm>
          <a:prstGeom prst="round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4601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4" grpId="0" animBg="1"/>
      <p:bldP spid="16" grpId="0" animBg="1"/>
      <p:bldP spid="18" grpId="0" animBg="1"/>
      <p:bldP spid="20" grpId="0" animBg="1"/>
      <p:bldP spid="22" grpId="0" animBg="1"/>
      <p:bldP spid="26" grpId="0" animBg="1"/>
      <p:bldP spid="29" grpId="0" animBg="1"/>
      <p:bldP spid="31" grpId="0" animBg="1"/>
      <p:bldP spid="3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098484-0869-4C9F-970B-19312F5A37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4310" y="2025747"/>
            <a:ext cx="3986156" cy="2806506"/>
          </a:xfrm>
        </p:spPr>
        <p:txBody>
          <a:bodyPr anchor="b">
            <a:normAutofit/>
          </a:bodyPr>
          <a:lstStyle/>
          <a:p>
            <a:pPr algn="ctr"/>
            <a:r>
              <a:rPr lang="pt-PT" sz="6000" b="1" dirty="0">
                <a:solidFill>
                  <a:schemeClr val="accent6"/>
                </a:solidFill>
              </a:rPr>
              <a:t>Normalize</a:t>
            </a:r>
            <a:r>
              <a:rPr lang="pt-PT" sz="6000" b="1" dirty="0"/>
              <a:t> </a:t>
            </a:r>
            <a:r>
              <a:rPr lang="pt-PT" sz="6000" b="1" dirty="0" err="1"/>
              <a:t>And</a:t>
            </a:r>
            <a:r>
              <a:rPr lang="pt-PT" sz="6000" b="1" dirty="0"/>
              <a:t> </a:t>
            </a:r>
            <a:r>
              <a:rPr lang="pt-PT" sz="6000" b="1" dirty="0" err="1">
                <a:solidFill>
                  <a:schemeClr val="accent2"/>
                </a:solidFill>
              </a:rPr>
              <a:t>Standardize</a:t>
            </a:r>
            <a:endParaRPr lang="en-GB" sz="6000" b="1" dirty="0">
              <a:solidFill>
                <a:schemeClr val="accent2"/>
              </a:solidFill>
            </a:endParaRPr>
          </a:p>
        </p:txBody>
      </p:sp>
      <p:pic>
        <p:nvPicPr>
          <p:cNvPr id="4" name="Picture 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F3B4C143-A8F1-4CE3-8778-8E5583AA28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53" t="6705" r="5530" b="7172"/>
          <a:stretch/>
        </p:blipFill>
        <p:spPr>
          <a:xfrm>
            <a:off x="5151527" y="163167"/>
            <a:ext cx="6811174" cy="6694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4285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68AD6-CB34-4E6E-A026-38C57FDDE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1" dirty="0" err="1"/>
              <a:t>Imbalanced</a:t>
            </a:r>
            <a:r>
              <a:rPr lang="pt-PT" b="1" dirty="0"/>
              <a:t> </a:t>
            </a:r>
            <a:r>
              <a:rPr lang="pt-PT" b="1" dirty="0" err="1"/>
              <a:t>Variable</a:t>
            </a:r>
            <a:endParaRPr lang="en-GB" b="1" dirty="0"/>
          </a:p>
        </p:txBody>
      </p:sp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C9B029EB-857C-42EF-8E47-C0A807618F0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31794281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9565161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Freeform: Shape 88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34" name="Picture 10" descr="nobody expects the logistic regression - spanish inquisition | Meme  Generator">
            <a:extLst>
              <a:ext uri="{FF2B5EF4-FFF2-40B4-BE49-F238E27FC236}">
                <a16:creationId xmlns:a16="http://schemas.microsoft.com/office/drawing/2014/main" id="{6C707449-E4A3-48E4-B1F6-DD6D5FBAF2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2900" y="469900"/>
            <a:ext cx="1866900" cy="13716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Machine Learning Basics with the K-Nearest Neighbors Algorithm | by Onel  Harrison | Towards Data Science">
            <a:extLst>
              <a:ext uri="{FF2B5EF4-FFF2-40B4-BE49-F238E27FC236}">
                <a16:creationId xmlns:a16="http://schemas.microsoft.com/office/drawing/2014/main" id="{919625F6-EFA2-418E-8FE8-F7839C5A4E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2900" y="1905000"/>
            <a:ext cx="1866900" cy="24892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Bla Beep Bloop Force is strong with Adaboost - r2d2 | Meme Generator">
            <a:extLst>
              <a:ext uri="{FF2B5EF4-FFF2-40B4-BE49-F238E27FC236}">
                <a16:creationId xmlns:a16="http://schemas.microsoft.com/office/drawing/2014/main" id="{942C8632-92A5-46D4-B17F-838ECF17A6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6251" y="4597400"/>
            <a:ext cx="1739900" cy="17399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Life is just a Random Forest - forrest gump | Meme Generator">
            <a:extLst>
              <a:ext uri="{FF2B5EF4-FFF2-40B4-BE49-F238E27FC236}">
                <a16:creationId xmlns:a16="http://schemas.microsoft.com/office/drawing/2014/main" id="{F0CD2489-DD0E-4AB7-B2D6-A43EC939FC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6000" y="469900"/>
            <a:ext cx="2311400" cy="23114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Boost time!!! walk in. fuck shit up. walk out. - walking cat | Meme  Generator">
            <a:extLst>
              <a:ext uri="{FF2B5EF4-FFF2-40B4-BE49-F238E27FC236}">
                <a16:creationId xmlns:a16="http://schemas.microsoft.com/office/drawing/2014/main" id="{816DA9A5-CEBE-49B8-A3CF-AFB9E220F7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6000" y="2857500"/>
            <a:ext cx="2311400" cy="34798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XGBoost SKlearn - Grumpy Cat vs Happy Cat | Make a Meme">
            <a:extLst>
              <a:ext uri="{FF2B5EF4-FFF2-40B4-BE49-F238E27FC236}">
                <a16:creationId xmlns:a16="http://schemas.microsoft.com/office/drawing/2014/main" id="{2FE56C28-ED5D-426E-866C-E86A7F147A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3600" y="469900"/>
            <a:ext cx="1689100" cy="41021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one does not simply make a decision with the decision tree - Does not  simply walk into mordor Boromir | Meme Generator">
            <a:extLst>
              <a:ext uri="{FF2B5EF4-FFF2-40B4-BE49-F238E27FC236}">
                <a16:creationId xmlns:a16="http://schemas.microsoft.com/office/drawing/2014/main" id="{B832DE07-5101-4CC8-8640-EE8305D4CE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2900" y="4457700"/>
            <a:ext cx="1879600" cy="18796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5E5EBC2-6548-4B9A-845E-453FAFD0FB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pPr algn="ctr"/>
            <a:r>
              <a:rPr lang="pt-PT" b="1" dirty="0" err="1">
                <a:solidFill>
                  <a:srgbClr val="FFFFFF"/>
                </a:solidFill>
              </a:rPr>
              <a:t>Models</a:t>
            </a:r>
            <a:r>
              <a:rPr lang="pt-PT" b="1" dirty="0">
                <a:solidFill>
                  <a:srgbClr val="FFFFFF"/>
                </a:solidFill>
              </a:rPr>
              <a:t> </a:t>
            </a:r>
            <a:r>
              <a:rPr lang="pt-PT" b="1" dirty="0" err="1">
                <a:solidFill>
                  <a:srgbClr val="FFFFFF"/>
                </a:solidFill>
              </a:rPr>
              <a:t>Used</a:t>
            </a:r>
            <a:endParaRPr lang="en-GB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9482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Freeform: Shape 88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E5EBC2-6548-4B9A-845E-453FAFD0FB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pPr algn="ctr"/>
            <a:r>
              <a:rPr lang="pt-PT" sz="5400" b="1" dirty="0">
                <a:solidFill>
                  <a:srgbClr val="FFFFFF"/>
                </a:solidFill>
              </a:rPr>
              <a:t>WINNER!</a:t>
            </a:r>
            <a:endParaRPr lang="en-GB" sz="5400" b="1" dirty="0">
              <a:solidFill>
                <a:srgbClr val="FFFFFF"/>
              </a:solidFill>
            </a:endParaRPr>
          </a:p>
        </p:txBody>
      </p:sp>
      <p:pic>
        <p:nvPicPr>
          <p:cNvPr id="1046" name="Picture 22" descr="Logistic Regression Motherfucker! - Samuel L Jackson | Meme Generator">
            <a:extLst>
              <a:ext uri="{FF2B5EF4-FFF2-40B4-BE49-F238E27FC236}">
                <a16:creationId xmlns:a16="http://schemas.microsoft.com/office/drawing/2014/main" id="{AFB028AB-4B59-401D-BC74-5C43F05A78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2900" y="1309789"/>
            <a:ext cx="6020935" cy="4238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11487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</TotalTime>
  <Words>231</Words>
  <Application>Microsoft Office PowerPoint</Application>
  <PresentationFormat>Widescreen</PresentationFormat>
  <Paragraphs>55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zeitung</vt:lpstr>
      <vt:lpstr>Office Theme</vt:lpstr>
      <vt:lpstr>Classification Problem</vt:lpstr>
      <vt:lpstr>Objective</vt:lpstr>
      <vt:lpstr>Dataset Info</vt:lpstr>
      <vt:lpstr>Data Cleaning</vt:lpstr>
      <vt:lpstr>Normalize And Standardize</vt:lpstr>
      <vt:lpstr>Normalize And Standardize</vt:lpstr>
      <vt:lpstr>Imbalanced Variable</vt:lpstr>
      <vt:lpstr>Models Used</vt:lpstr>
      <vt:lpstr>WINNER!</vt:lpstr>
      <vt:lpstr>PowerPoint Presentation</vt:lpstr>
      <vt:lpstr>What I have learned</vt:lpstr>
      <vt:lpstr>What I would have done differently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Classification Problem</dc:title>
  <dc:creator>Tiago McDonald</dc:creator>
  <cp:lastModifiedBy>Tiago McDonald</cp:lastModifiedBy>
  <cp:revision>3</cp:revision>
  <dcterms:created xsi:type="dcterms:W3CDTF">2020-10-10T17:47:08Z</dcterms:created>
  <dcterms:modified xsi:type="dcterms:W3CDTF">2020-10-11T17:55:46Z</dcterms:modified>
</cp:coreProperties>
</file>